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68" r:id="rId4"/>
    <p:sldId id="316" r:id="rId5"/>
    <p:sldId id="317" r:id="rId6"/>
    <p:sldId id="318" r:id="rId7"/>
    <p:sldId id="289" r:id="rId8"/>
    <p:sldId id="290" r:id="rId9"/>
    <p:sldId id="291" r:id="rId10"/>
    <p:sldId id="323" r:id="rId11"/>
    <p:sldId id="324" r:id="rId12"/>
    <p:sldId id="325" r:id="rId13"/>
    <p:sldId id="329" r:id="rId14"/>
    <p:sldId id="330" r:id="rId15"/>
    <p:sldId id="331" r:id="rId16"/>
    <p:sldId id="332" r:id="rId17"/>
    <p:sldId id="333" r:id="rId18"/>
    <p:sldId id="308" r:id="rId19"/>
    <p:sldId id="292" r:id="rId20"/>
    <p:sldId id="320" r:id="rId21"/>
    <p:sldId id="321" r:id="rId22"/>
    <p:sldId id="322" r:id="rId23"/>
    <p:sldId id="312" r:id="rId24"/>
    <p:sldId id="326" r:id="rId25"/>
    <p:sldId id="327" r:id="rId26"/>
    <p:sldId id="328" r:id="rId27"/>
    <p:sldId id="334" r:id="rId28"/>
    <p:sldId id="335" r:id="rId2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CAF47"/>
    <a:srgbClr val="FF5050"/>
    <a:srgbClr val="3DB3CB"/>
    <a:srgbClr val="56BD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ol\WOS\Aneta\BUD&#379;ET\dane%20do%20projektu%20bud&#380;etu%20na%202017\do%20opis&#243;wki_po%20AO_czerwiec_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ol\WOS\Aneta\BUD&#379;ET\dane%20do%20projektu%20bud&#380;etu%20na%202017\do%20opis&#243;wki_po%20AO_czerwiec_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tol\WOS\Aneta\BUD&#379;ET\dane%20do%20projektu%20bud&#380;etu%20na%202017\do%20opis&#243;wki_po%20AO_czerwiec_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224674269908826E-2"/>
          <c:y val="8.66047761214426E-2"/>
          <c:w val="0.88564297453539709"/>
          <c:h val="0.77322667447770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</c:spPr>
          <c:explosion val="25"/>
          <c:dPt>
            <c:idx val="0"/>
            <c:spPr>
              <a:solidFill>
                <a:srgbClr val="1EEE5E"/>
              </a:solidFill>
            </c:spPr>
          </c:dPt>
          <c:dPt>
            <c:idx val="1"/>
            <c:spPr>
              <a:solidFill>
                <a:srgbClr val="169BF6"/>
              </a:solidFill>
            </c:spPr>
          </c:dPt>
          <c:dPt>
            <c:idx val="2"/>
            <c:spPr>
              <a:solidFill>
                <a:srgbClr val="A365D1"/>
              </a:solidFill>
            </c:spPr>
          </c:dPt>
          <c:dLbls>
            <c:dLbl>
              <c:idx val="0"/>
              <c:layout>
                <c:manualLayout>
                  <c:x val="4.0425584896697335E-2"/>
                  <c:y val="7.4680271086395307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pl-PL" dirty="0" smtClean="0"/>
                      <a:t> </a:t>
                    </a:r>
                  </a:p>
                  <a:p>
                    <a:r>
                      <a:rPr lang="pl-PL" sz="2400" dirty="0" smtClean="0"/>
                      <a:t>(6%)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3419799619965598"/>
                  <c:y val="-0.136168601478861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</a:t>
                    </a:r>
                    <a:endParaRPr lang="pl-PL" dirty="0" smtClean="0"/>
                  </a:p>
                  <a:p>
                    <a:r>
                      <a:rPr lang="pl-PL" sz="2400" dirty="0" smtClean="0"/>
                      <a:t>(49,5%)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653747045347452"/>
                  <c:y val="6.37824794445804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</a:t>
                    </a:r>
                    <a:endParaRPr lang="pl-PL" dirty="0" smtClean="0"/>
                  </a:p>
                  <a:p>
                    <a:r>
                      <a:rPr lang="pl-PL" sz="2400" dirty="0" smtClean="0"/>
                      <a:t>(43,5%)</a:t>
                    </a:r>
                    <a:endParaRPr lang="en-US" sz="2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 baseline="0"/>
                </a:pPr>
                <a:endParaRPr lang="pl-PL"/>
              </a:p>
            </c:txPr>
            <c:showVal val="1"/>
            <c:showLeaderLines val="1"/>
          </c:dLbls>
          <c:cat>
            <c:strRef>
              <c:f>'ZSO (2)'!$C$29:$C$31</c:f>
              <c:strCache>
                <c:ptCount val="3"/>
                <c:pt idx="0">
                  <c:v>SZKOŁA PODSTAWOWA</c:v>
                </c:pt>
                <c:pt idx="1">
                  <c:v>GIMNAZJA</c:v>
                </c:pt>
                <c:pt idx="2">
                  <c:v>LICEA</c:v>
                </c:pt>
              </c:strCache>
            </c:strRef>
          </c:cat>
          <c:val>
            <c:numRef>
              <c:f>'ZSO (2)'!$E$29:$E$31</c:f>
              <c:numCache>
                <c:formatCode>General</c:formatCode>
                <c:ptCount val="3"/>
                <c:pt idx="0">
                  <c:v>15</c:v>
                </c:pt>
                <c:pt idx="1">
                  <c:v>108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'ZSO (2)'!$C$29:$C$31</c:f>
              <c:strCache>
                <c:ptCount val="3"/>
                <c:pt idx="0">
                  <c:v>SZKOŁA PODSTAWOWA</c:v>
                </c:pt>
                <c:pt idx="1">
                  <c:v>GIMNAZJA</c:v>
                </c:pt>
                <c:pt idx="2">
                  <c:v>LICEA</c:v>
                </c:pt>
              </c:strCache>
            </c:strRef>
          </c:cat>
          <c:val>
            <c:numRef>
              <c:f>'ZSO (2)'!$E$29:$E$31</c:f>
              <c:numCache>
                <c:formatCode>General</c:formatCode>
                <c:ptCount val="3"/>
                <c:pt idx="0">
                  <c:v>15</c:v>
                </c:pt>
                <c:pt idx="1">
                  <c:v>108</c:v>
                </c:pt>
                <c:pt idx="2">
                  <c:v>95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800" b="1"/>
          </a:pPr>
          <a:endParaRPr lang="pl-PL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Gimnazjum</c:v>
          </c:tx>
          <c:spPr>
            <a:solidFill>
              <a:srgbClr val="0066FF"/>
            </a:solidFill>
          </c:spPr>
          <c:cat>
            <c:strRef>
              <c:f>'ZSO (3)'!$B$3:$B$13</c:f>
              <c:strCache>
                <c:ptCount val="11"/>
                <c:pt idx="0">
                  <c:v>ZSO 1</c:v>
                </c:pt>
                <c:pt idx="1">
                  <c:v>ZSO 2</c:v>
                </c:pt>
                <c:pt idx="2">
                  <c:v>ZSO 4</c:v>
                </c:pt>
                <c:pt idx="3">
                  <c:v>ZSO 5</c:v>
                </c:pt>
                <c:pt idx="4">
                  <c:v>ZSO 6</c:v>
                </c:pt>
                <c:pt idx="5">
                  <c:v>ZSO 7</c:v>
                </c:pt>
                <c:pt idx="6">
                  <c:v>ZSO 9</c:v>
                </c:pt>
                <c:pt idx="7">
                  <c:v>ZSSport</c:v>
                </c:pt>
                <c:pt idx="8">
                  <c:v>CKS</c:v>
                </c:pt>
                <c:pt idx="9">
                  <c:v>CMS</c:v>
                </c:pt>
                <c:pt idx="10">
                  <c:v>ZS 5</c:v>
                </c:pt>
              </c:strCache>
            </c:strRef>
          </c:cat>
          <c:val>
            <c:numRef>
              <c:f>'ZSO (3)'!$C$3:$C$13</c:f>
              <c:numCache>
                <c:formatCode>General</c:formatCode>
                <c:ptCount val="11"/>
                <c:pt idx="0">
                  <c:v>176</c:v>
                </c:pt>
                <c:pt idx="1">
                  <c:v>360</c:v>
                </c:pt>
                <c:pt idx="2">
                  <c:v>472</c:v>
                </c:pt>
                <c:pt idx="3">
                  <c:v>85</c:v>
                </c:pt>
                <c:pt idx="4">
                  <c:v>251</c:v>
                </c:pt>
                <c:pt idx="5">
                  <c:v>332</c:v>
                </c:pt>
                <c:pt idx="6">
                  <c:v>217</c:v>
                </c:pt>
                <c:pt idx="7">
                  <c:v>248</c:v>
                </c:pt>
                <c:pt idx="8">
                  <c:v>216</c:v>
                </c:pt>
                <c:pt idx="9">
                  <c:v>184</c:v>
                </c:pt>
                <c:pt idx="10">
                  <c:v>297</c:v>
                </c:pt>
              </c:numCache>
            </c:numRef>
          </c:val>
        </c:ser>
        <c:ser>
          <c:idx val="1"/>
          <c:order val="1"/>
          <c:tx>
            <c:v>Liceum Ogólnokształcące</c:v>
          </c:tx>
          <c:spPr>
            <a:solidFill>
              <a:srgbClr val="CC99FF"/>
            </a:solidFill>
          </c:spPr>
          <c:cat>
            <c:strRef>
              <c:f>'ZSO (3)'!$B$3:$B$13</c:f>
              <c:strCache>
                <c:ptCount val="11"/>
                <c:pt idx="0">
                  <c:v>ZSO 1</c:v>
                </c:pt>
                <c:pt idx="1">
                  <c:v>ZSO 2</c:v>
                </c:pt>
                <c:pt idx="2">
                  <c:v>ZSO 4</c:v>
                </c:pt>
                <c:pt idx="3">
                  <c:v>ZSO 5</c:v>
                </c:pt>
                <c:pt idx="4">
                  <c:v>ZSO 6</c:v>
                </c:pt>
                <c:pt idx="5">
                  <c:v>ZSO 7</c:v>
                </c:pt>
                <c:pt idx="6">
                  <c:v>ZSO 9</c:v>
                </c:pt>
                <c:pt idx="7">
                  <c:v>ZSSport</c:v>
                </c:pt>
                <c:pt idx="8">
                  <c:v>CKS</c:v>
                </c:pt>
                <c:pt idx="9">
                  <c:v>CMS</c:v>
                </c:pt>
                <c:pt idx="10">
                  <c:v>ZS 5</c:v>
                </c:pt>
              </c:strCache>
            </c:strRef>
          </c:cat>
          <c:val>
            <c:numRef>
              <c:f>'ZSO (3)'!$D$3:$D$13</c:f>
              <c:numCache>
                <c:formatCode>General</c:formatCode>
                <c:ptCount val="11"/>
                <c:pt idx="0">
                  <c:v>360</c:v>
                </c:pt>
                <c:pt idx="1">
                  <c:v>273</c:v>
                </c:pt>
                <c:pt idx="2">
                  <c:v>261</c:v>
                </c:pt>
                <c:pt idx="3">
                  <c:v>135</c:v>
                </c:pt>
                <c:pt idx="4">
                  <c:v>427</c:v>
                </c:pt>
                <c:pt idx="5">
                  <c:v>382</c:v>
                </c:pt>
                <c:pt idx="6">
                  <c:v>191</c:v>
                </c:pt>
                <c:pt idx="7">
                  <c:v>170</c:v>
                </c:pt>
                <c:pt idx="8">
                  <c:v>152</c:v>
                </c:pt>
                <c:pt idx="9">
                  <c:v>147</c:v>
                </c:pt>
                <c:pt idx="10">
                  <c:v>216</c:v>
                </c:pt>
              </c:numCache>
            </c:numRef>
          </c:val>
        </c:ser>
        <c:shape val="box"/>
        <c:axId val="65361408"/>
        <c:axId val="65362944"/>
        <c:axId val="0"/>
      </c:bar3DChart>
      <c:catAx>
        <c:axId val="65361408"/>
        <c:scaling>
          <c:orientation val="minMax"/>
        </c:scaling>
        <c:axPos val="b"/>
        <c:tickLblPos val="nextTo"/>
        <c:crossAx val="65362944"/>
        <c:crosses val="autoZero"/>
        <c:auto val="1"/>
        <c:lblAlgn val="ctr"/>
        <c:lblOffset val="100"/>
      </c:catAx>
      <c:valAx>
        <c:axId val="65362944"/>
        <c:scaling>
          <c:orientation val="minMax"/>
        </c:scaling>
        <c:axPos val="l"/>
        <c:majorGridlines/>
        <c:numFmt formatCode="General" sourceLinked="1"/>
        <c:tickLblPos val="nextTo"/>
        <c:crossAx val="65361408"/>
        <c:crosses val="autoZero"/>
        <c:crossBetween val="between"/>
      </c:valAx>
    </c:plotArea>
    <c:legend>
      <c:legendPos val="b"/>
      <c:txPr>
        <a:bodyPr/>
        <a:lstStyle/>
        <a:p>
          <a:pPr>
            <a:defRPr sz="1600"/>
          </a:pPr>
          <a:endParaRPr lang="pl-PL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'ZSO (3)'!$C$29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0066FF"/>
            </a:solidFill>
          </c:spPr>
          <c:val>
            <c:numRef>
              <c:f>'ZSO (3)'!$C$30:$C$40</c:f>
              <c:numCache>
                <c:formatCode>0.00%</c:formatCode>
                <c:ptCount val="11"/>
                <c:pt idx="0">
                  <c:v>0.32835820895522427</c:v>
                </c:pt>
                <c:pt idx="1">
                  <c:v>0.56872037914691942</c:v>
                </c:pt>
                <c:pt idx="2">
                  <c:v>0.64392905866302974</c:v>
                </c:pt>
                <c:pt idx="3">
                  <c:v>0.38636363636363658</c:v>
                </c:pt>
                <c:pt idx="4">
                  <c:v>0.3702064896755165</c:v>
                </c:pt>
                <c:pt idx="5">
                  <c:v>0.46498599439775962</c:v>
                </c:pt>
                <c:pt idx="6">
                  <c:v>0.53186274509803877</c:v>
                </c:pt>
                <c:pt idx="7">
                  <c:v>0.59330143540669855</c:v>
                </c:pt>
                <c:pt idx="8">
                  <c:v>0.58695652173912993</c:v>
                </c:pt>
                <c:pt idx="9">
                  <c:v>0.5558912386706959</c:v>
                </c:pt>
                <c:pt idx="10">
                  <c:v>0.57894736842105254</c:v>
                </c:pt>
              </c:numCache>
            </c:numRef>
          </c:val>
        </c:ser>
        <c:ser>
          <c:idx val="1"/>
          <c:order val="1"/>
          <c:tx>
            <c:strRef>
              <c:f>'ZSO (3)'!$D$29</c:f>
              <c:strCache>
                <c:ptCount val="1"/>
                <c:pt idx="0">
                  <c:v>LO</c:v>
                </c:pt>
              </c:strCache>
            </c:strRef>
          </c:tx>
          <c:spPr>
            <a:solidFill>
              <a:srgbClr val="CC99FF"/>
            </a:solidFill>
          </c:spPr>
          <c:val>
            <c:numRef>
              <c:f>'ZSO (3)'!$D$30:$D$40</c:f>
              <c:numCache>
                <c:formatCode>0.00%</c:formatCode>
                <c:ptCount val="11"/>
                <c:pt idx="0">
                  <c:v>0.67164179104477739</c:v>
                </c:pt>
                <c:pt idx="1">
                  <c:v>0.43127962085308058</c:v>
                </c:pt>
                <c:pt idx="2">
                  <c:v>0.35607094133697165</c:v>
                </c:pt>
                <c:pt idx="3">
                  <c:v>0.61363636363636354</c:v>
                </c:pt>
                <c:pt idx="4">
                  <c:v>0.62979351032448483</c:v>
                </c:pt>
                <c:pt idx="5">
                  <c:v>0.53501400560224044</c:v>
                </c:pt>
                <c:pt idx="6">
                  <c:v>0.46813725490196079</c:v>
                </c:pt>
                <c:pt idx="7">
                  <c:v>0.40669856459330145</c:v>
                </c:pt>
                <c:pt idx="8">
                  <c:v>0.41304347826086985</c:v>
                </c:pt>
                <c:pt idx="9">
                  <c:v>0.44410876132930555</c:v>
                </c:pt>
                <c:pt idx="10">
                  <c:v>0.42105263157894757</c:v>
                </c:pt>
              </c:numCache>
            </c:numRef>
          </c:val>
        </c:ser>
        <c:shape val="box"/>
        <c:axId val="65383808"/>
        <c:axId val="64881792"/>
        <c:axId val="0"/>
      </c:bar3DChart>
      <c:catAx>
        <c:axId val="65383808"/>
        <c:scaling>
          <c:orientation val="minMax"/>
        </c:scaling>
        <c:delete val="1"/>
        <c:axPos val="l"/>
        <c:tickLblPos val="none"/>
        <c:crossAx val="64881792"/>
        <c:crosses val="autoZero"/>
        <c:auto val="1"/>
        <c:lblAlgn val="ctr"/>
        <c:lblOffset val="100"/>
      </c:catAx>
      <c:valAx>
        <c:axId val="64881792"/>
        <c:scaling>
          <c:orientation val="minMax"/>
        </c:scaling>
        <c:axPos val="b"/>
        <c:majorGridlines/>
        <c:numFmt formatCode="0%" sourceLinked="0"/>
        <c:tickLblPos val="nextTo"/>
        <c:crossAx val="65383808"/>
        <c:crosses val="autoZero"/>
        <c:crossBetween val="between"/>
      </c:valAx>
    </c:plotArea>
    <c:legend>
      <c:legendPos val="b"/>
      <c:txPr>
        <a:bodyPr/>
        <a:lstStyle/>
        <a:p>
          <a:pPr>
            <a:defRPr sz="1600"/>
          </a:pPr>
          <a:endParaRPr lang="pl-PL"/>
        </a:p>
      </c:txPr>
    </c:legend>
    <c:plotVisOnly val="1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oddziałów w Zespołach Szkół Specjalnych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5050"/>
              </a:solidFill>
            </c:spPr>
          </c:dPt>
          <c:dPt>
            <c:idx val="2"/>
            <c:spPr>
              <a:solidFill>
                <a:srgbClr val="8CAF47"/>
              </a:solidFill>
            </c:spPr>
          </c:dPt>
          <c:dLbls>
            <c:dLbl>
              <c:idx val="0"/>
              <c:layout>
                <c:manualLayout>
                  <c:x val="-8.2431952950325613E-2"/>
                  <c:y val="-0.227335044497712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pl-PL" dirty="0" smtClean="0"/>
                      <a:t> (53%)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390735880237154E-3"/>
                  <c:y val="0.2139135914279461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pl-PL" smtClean="0"/>
                      <a:t> (40%)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pl-PL" smtClean="0"/>
                      <a:t> (7%)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szkoła podstawowa</c:v>
                </c:pt>
                <c:pt idx="1">
                  <c:v>gimnazjum</c:v>
                </c:pt>
                <c:pt idx="2">
                  <c:v>liceum ogólnokształcące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33</c:v>
                </c:pt>
                <c:pt idx="1">
                  <c:v>25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8871755613881555E-2"/>
          <c:y val="9.3366207368465043E-2"/>
          <c:w val="0.61124185865655811"/>
          <c:h val="0.9002545977507990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</c:v>
                </c:pt>
              </c:strCache>
            </c:strRef>
          </c:tx>
          <c:explosion val="22"/>
          <c:dPt>
            <c:idx val="0"/>
            <c:explosion val="24"/>
            <c:spPr>
              <a:solidFill>
                <a:srgbClr val="00B0F0"/>
              </a:solidFill>
            </c:spPr>
          </c:dPt>
          <c:dPt>
            <c:idx val="1"/>
            <c:explosion val="34"/>
            <c:spPr>
              <a:solidFill>
                <a:srgbClr val="FF5050"/>
              </a:solidFill>
            </c:spPr>
          </c:dPt>
          <c:dPt>
            <c:idx val="2"/>
            <c:spPr>
              <a:solidFill>
                <a:srgbClr val="8CAF47"/>
              </a:solidFill>
            </c:spPr>
          </c:dPt>
          <c:dLbls>
            <c:dLbl>
              <c:idx val="0"/>
              <c:layout>
                <c:manualLayout>
                  <c:x val="-5.2247982891027514E-3"/>
                  <c:y val="-1.27367369110176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pl-PL" smtClean="0"/>
                      <a:t> (27%)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9475612423447069E-2"/>
                  <c:y val="-4.80673394811225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pl-PL" smtClean="0"/>
                      <a:t> (40%)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4753086419753133E-2"/>
                  <c:y val="-9.397712707770700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pl-PL" smtClean="0"/>
                      <a:t> (34%)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szkoła podstawowa</c:v>
                </c:pt>
                <c:pt idx="1">
                  <c:v>gimnazjum</c:v>
                </c:pt>
                <c:pt idx="2">
                  <c:v>szkoły ponadgimnazjalne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</c:v>
                </c:pt>
                <c:pt idx="1">
                  <c:v>21</c:v>
                </c:pt>
                <c:pt idx="2">
                  <c:v>18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0.05792</cdr:y>
    </cdr:from>
    <cdr:to>
      <cdr:x>0.50168</cdr:x>
      <cdr:y>0.82699</cdr:y>
    </cdr:to>
    <cdr:sp macro="" textlink="">
      <cdr:nvSpPr>
        <cdr:cNvPr id="3" name="Łącznik prosty 2"/>
        <cdr:cNvSpPr/>
      </cdr:nvSpPr>
      <cdr:spPr>
        <a:xfrm xmlns:a="http://schemas.openxmlformats.org/drawingml/2006/main" flipV="1">
          <a:off x="4549140" y="259079"/>
          <a:ext cx="15240" cy="3439994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628-0F11-4651-92A1-13D763552E32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4EB82-07C5-418D-888A-04D10F5CFE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96773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E07FC-9428-4E36-A92E-4249AAC78500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08C54-0146-4480-BE70-6724E9FD99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7805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F8E3-A6FD-4EC7-B6C1-A90C65160438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F8E3-A6FD-4EC7-B6C1-A90C65160438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BF8E3-A6FD-4EC7-B6C1-A90C65160438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5DD487-C6A2-4977-9E97-4981BA39A69D}" type="slidenum">
              <a:rPr lang="pl-PL" altLang="pl-PL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86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AA4C-F35F-42FC-90BF-90DC7CAF2ABB}" type="datetimeFigureOut">
              <a:rPr lang="pl-PL" smtClean="0"/>
              <a:pPr/>
              <a:t>2016-07-10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93CF-4596-4EB9-B3AF-E392D8DC4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reformaoswiaty@um.szczecin.p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oświaty </a:t>
            </a:r>
            <a:b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b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wstępna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400800" cy="10576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Szczecin, dn. 11.07.2016 r.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Zespoły Szkół Ogólnokształcących, </a:t>
            </a:r>
            <a:br>
              <a:rPr lang="pl-PL" b="1" dirty="0" smtClean="0"/>
            </a:br>
            <a:r>
              <a:rPr lang="pl-PL" sz="3600" b="1" dirty="0" smtClean="0"/>
              <a:t>w których funkcjonują gimnazja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600" b="1" dirty="0" smtClean="0"/>
              <a:t>w roku szkolnym 2016/2017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2970" cy="45904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63895"/>
                <a:gridCol w="1469741"/>
                <a:gridCol w="1819679"/>
                <a:gridCol w="1959655"/>
              </a:tblGrid>
              <a:tr h="9355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szkół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/>
                </a:tc>
              </a:tr>
              <a:tr h="579478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Zespoły Szkół Ogólnokształcących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218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5903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56875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w tym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</a:tr>
              <a:tr h="637942">
                <a:tc>
                  <a:txBody>
                    <a:bodyPr/>
                    <a:lstStyle/>
                    <a:p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351</a:t>
                      </a:r>
                      <a:endParaRPr lang="pl-PL" sz="2400" dirty="0"/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Gimnazja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2838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Licea Ogólnokształcące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11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95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2714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Liczba oddziałów w szkołach funkcjonujących </a:t>
            </a:r>
            <a:br>
              <a:rPr lang="pl-PL" sz="3200" b="1" dirty="0" smtClean="0"/>
            </a:br>
            <a:r>
              <a:rPr lang="pl-PL" sz="3200" b="1" dirty="0" smtClean="0"/>
              <a:t>w ZSO w 2016/2017</a:t>
            </a:r>
            <a:endParaRPr lang="pl-PL" sz="3200" b="1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323528" y="1556792"/>
          <a:ext cx="8352928" cy="46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8100392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uczniów 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 Zespołach Szkół Ogólnokształcących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2016/2017</a:t>
            </a:r>
            <a:endParaRPr lang="pl-PL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395536" y="1628800"/>
          <a:ext cx="8640960" cy="448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Struktura Zespołów Szkół Ogólnokształcących</a:t>
            </a: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45720" y="1772816"/>
          <a:ext cx="90982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Zespoły Szkół Specjalnych, </a:t>
            </a:r>
            <a:br>
              <a:rPr lang="pl-PL" b="1" dirty="0" smtClean="0"/>
            </a:br>
            <a:r>
              <a:rPr lang="pl-PL" sz="3600" b="1" dirty="0" smtClean="0"/>
              <a:t>w których funkcjonują gimnazja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600" b="1" dirty="0" smtClean="0"/>
              <a:t>w roku szkolnym 2016/2017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2970" cy="434696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63895"/>
                <a:gridCol w="1469741"/>
                <a:gridCol w="1819679"/>
                <a:gridCol w="1959655"/>
              </a:tblGrid>
              <a:tr h="9355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szkół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/>
                </a:tc>
              </a:tr>
              <a:tr h="579478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Zespoły Szkół Specjalnych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516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56875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w tym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</a:tr>
              <a:tr h="637942">
                <a:tc>
                  <a:txBody>
                    <a:bodyPr/>
                    <a:lstStyle/>
                    <a:p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5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33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257</a:t>
                      </a:r>
                      <a:endParaRPr lang="pl-PL" sz="2400" dirty="0"/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Gimnazja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222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Licea Ogólnokształcące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37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Liczba oddziałów w Zespołach </a:t>
            </a:r>
            <a:br>
              <a:rPr lang="pl-PL" sz="3200" b="1" dirty="0" smtClean="0"/>
            </a:br>
            <a:r>
              <a:rPr lang="pl-PL" sz="3200" b="1" dirty="0" smtClean="0"/>
              <a:t>Szkół Specjalnych</a:t>
            </a:r>
            <a:endParaRPr lang="pl-PL" sz="32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Placówki: SOSW, MOW, MOS, </a:t>
            </a:r>
            <a:br>
              <a:rPr lang="pl-PL" b="1" dirty="0" smtClean="0"/>
            </a:br>
            <a:r>
              <a:rPr lang="pl-PL" sz="3600" b="1" dirty="0" smtClean="0"/>
              <a:t>w których funkcjonują gimnazja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600" b="1" dirty="0" smtClean="0"/>
              <a:t>w roku szkolnym 2016/2017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2970" cy="45904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63895"/>
                <a:gridCol w="1469741"/>
                <a:gridCol w="1819679"/>
                <a:gridCol w="1959655"/>
              </a:tblGrid>
              <a:tr h="9355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szkół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/>
                </a:tc>
              </a:tr>
              <a:tr h="579478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Placówki kształcenia specjalnego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371</a:t>
                      </a:r>
                      <a:endParaRPr lang="pl-PL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56875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w tym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/>
                    </a:p>
                  </a:txBody>
                  <a:tcPr anchor="ctr"/>
                </a:tc>
              </a:tr>
              <a:tr h="637942">
                <a:tc>
                  <a:txBody>
                    <a:bodyPr/>
                    <a:lstStyle/>
                    <a:p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Szkoły podstawowe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70</a:t>
                      </a:r>
                      <a:endParaRPr lang="pl-PL" sz="2400" dirty="0"/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Gimnazja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181</a:t>
                      </a:r>
                      <a:endParaRPr lang="pl-PL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1857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Szkoły </a:t>
                      </a:r>
                      <a:r>
                        <a:rPr lang="pl-PL" sz="2400" b="1" dirty="0" err="1" smtClean="0"/>
                        <a:t>ponadgimnazjalne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6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18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120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Liczba oddziałów </a:t>
            </a:r>
            <a:br>
              <a:rPr lang="pl-PL" b="1" dirty="0" smtClean="0"/>
            </a:br>
            <a:r>
              <a:rPr lang="pl-PL" b="1" dirty="0" smtClean="0"/>
              <a:t>w placówkach w 2016/2017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504056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DUALNY 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szkolnictwo ponadpodstawowe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101" t="27679" r="15992" b="16636"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7323070" y="4714763"/>
            <a:ext cx="1487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dwie kwalifikacje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300192" y="6021288"/>
            <a:ext cx="2843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FFFF00"/>
                </a:solidFill>
              </a:rPr>
              <a:t>Matura podstawowa i </a:t>
            </a:r>
            <a:r>
              <a:rPr lang="pl-PL" sz="1400" b="1" dirty="0" smtClean="0">
                <a:solidFill>
                  <a:srgbClr val="FFFF00"/>
                </a:solidFill>
              </a:rPr>
              <a:t>rozszerzona</a:t>
            </a:r>
          </a:p>
          <a:p>
            <a:r>
              <a:rPr lang="pl-PL" sz="1400" b="1" dirty="0">
                <a:solidFill>
                  <a:srgbClr val="FFFF00"/>
                </a:solidFill>
              </a:rPr>
              <a:t>Dyplom potwierdzający </a:t>
            </a:r>
            <a:r>
              <a:rPr lang="pl-PL" sz="1400" b="1" dirty="0" smtClean="0">
                <a:solidFill>
                  <a:srgbClr val="FFFF00"/>
                </a:solidFill>
              </a:rPr>
              <a:t/>
            </a:r>
            <a:br>
              <a:rPr lang="pl-PL" sz="1400" b="1" dirty="0" smtClean="0">
                <a:solidFill>
                  <a:srgbClr val="FFFF00"/>
                </a:solidFill>
              </a:rPr>
            </a:br>
            <a:r>
              <a:rPr lang="pl-PL" sz="1400" b="1" dirty="0" smtClean="0">
                <a:solidFill>
                  <a:srgbClr val="FFFF00"/>
                </a:solidFill>
              </a:rPr>
              <a:t>kwalifikacje </a:t>
            </a:r>
            <a:r>
              <a:rPr lang="pl-PL" sz="1400" b="1" dirty="0">
                <a:solidFill>
                  <a:srgbClr val="FFFF00"/>
                </a:solidFill>
              </a:rPr>
              <a:t>w zawodzie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915816" y="6237312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FFFF00"/>
                </a:solidFill>
              </a:rPr>
              <a:t>Matura </a:t>
            </a:r>
            <a:r>
              <a:rPr lang="pl-PL" sz="1400" b="1" dirty="0" smtClean="0">
                <a:solidFill>
                  <a:srgbClr val="FFFF00"/>
                </a:solidFill>
              </a:rPr>
              <a:t>zawodowa</a:t>
            </a:r>
          </a:p>
          <a:p>
            <a:r>
              <a:rPr lang="pl-PL" sz="1400" b="1" dirty="0">
                <a:solidFill>
                  <a:srgbClr val="FFFF00"/>
                </a:solidFill>
              </a:rPr>
              <a:t>Dyplom potwierdzający kwalifikacje </a:t>
            </a:r>
            <a:r>
              <a:rPr lang="pl-PL" sz="1400" b="1" dirty="0" smtClean="0">
                <a:solidFill>
                  <a:srgbClr val="FFFF00"/>
                </a:solidFill>
              </a:rPr>
              <a:t>zawodowe</a:t>
            </a:r>
            <a:endParaRPr lang="pl-PL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2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KOSZTY ZWIĄZANE Z REFORMĄ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dprawy</a:t>
            </a:r>
          </a:p>
          <a:p>
            <a:r>
              <a:rPr lang="pl-PL" dirty="0"/>
              <a:t>k</a:t>
            </a:r>
            <a:r>
              <a:rPr lang="pl-PL" dirty="0" smtClean="0"/>
              <a:t>oszt wymiany tablic i pieczęci szkolnych</a:t>
            </a:r>
          </a:p>
          <a:p>
            <a:r>
              <a:rPr lang="pl-PL" dirty="0" smtClean="0"/>
              <a:t>przy zagospodarowaniu budynku </a:t>
            </a:r>
            <a:r>
              <a:rPr lang="pl-PL" dirty="0" err="1" smtClean="0"/>
              <a:t>gimnazjum</a:t>
            </a:r>
            <a:r>
              <a:rPr lang="pl-PL" dirty="0" smtClean="0"/>
              <a:t> na szkołę powszechną dostosowanie sal lekcyjnych i wyposażenia dla uczniów klas młodszych</a:t>
            </a:r>
          </a:p>
          <a:p>
            <a:r>
              <a:rPr lang="pl-PL" dirty="0"/>
              <a:t>u</a:t>
            </a:r>
            <a:r>
              <a:rPr lang="pl-PL" dirty="0" smtClean="0"/>
              <a:t>tworzenie i doposażenie pracowni przedmiotowych (np. fizycznych, chemicznych)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ZAŁOŻENIA REFORMY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19" y="908720"/>
            <a:ext cx="8684165" cy="5472608"/>
          </a:xfrm>
        </p:spPr>
        <p:txBody>
          <a:bodyPr>
            <a:normAutofit/>
          </a:bodyPr>
          <a:lstStyle/>
          <a:p>
            <a:r>
              <a:rPr lang="pl-PL" sz="2000" dirty="0" smtClean="0"/>
              <a:t>8-letnia </a:t>
            </a:r>
            <a:r>
              <a:rPr lang="pl-PL" sz="2000" dirty="0"/>
              <a:t>Szkoła Powszechna </a:t>
            </a:r>
            <a:r>
              <a:rPr lang="pl-PL" sz="2000" dirty="0" smtClean="0"/>
              <a:t>(z edukacją wczesnoszkolną w klasach I-IV)</a:t>
            </a:r>
          </a:p>
          <a:p>
            <a:r>
              <a:rPr lang="pl-PL" sz="2000" dirty="0" smtClean="0"/>
              <a:t>Likwidacja Gimnazjów</a:t>
            </a:r>
          </a:p>
          <a:p>
            <a:r>
              <a:rPr lang="pl-PL" sz="2000" dirty="0" smtClean="0"/>
              <a:t>4-letnie Liceum Ogólnokształcące</a:t>
            </a:r>
          </a:p>
          <a:p>
            <a:r>
              <a:rPr lang="pl-PL" sz="2000" dirty="0" smtClean="0"/>
              <a:t>5-letnie Technikum</a:t>
            </a:r>
          </a:p>
          <a:p>
            <a:r>
              <a:rPr lang="pl-PL" sz="2000" dirty="0" smtClean="0"/>
              <a:t>Szkoła Branżowa (I stopień </a:t>
            </a:r>
            <a:r>
              <a:rPr lang="pl-PL" sz="2000" smtClean="0"/>
              <a:t>– 3 lata </a:t>
            </a:r>
            <a:r>
              <a:rPr lang="pl-PL" sz="2000" dirty="0" smtClean="0"/>
              <a:t>nauki, II stopień – 2 lata nauki)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2000" dirty="0" smtClean="0"/>
              <a:t>Kompleksowa reforma obejmie:</a:t>
            </a:r>
          </a:p>
          <a:p>
            <a:pPr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pl-PL" sz="2000" dirty="0" smtClean="0"/>
              <a:t> 	</a:t>
            </a:r>
            <a:r>
              <a:rPr lang="pl-PL" sz="2000" u="sng" dirty="0" smtClean="0"/>
              <a:t>wszystkie typy </a:t>
            </a:r>
            <a:r>
              <a:rPr lang="pl-PL" sz="2000" u="sng" dirty="0" err="1" smtClean="0"/>
              <a:t>szkół</a:t>
            </a:r>
            <a:r>
              <a:rPr lang="pl-PL" sz="2000" u="sng" dirty="0" smtClean="0"/>
              <a:t> </a:t>
            </a:r>
            <a:r>
              <a:rPr lang="pl-PL" sz="2000" dirty="0" smtClean="0"/>
              <a:t>(w tym specjalne)</a:t>
            </a:r>
          </a:p>
          <a:p>
            <a:pPr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pl-PL" sz="2000" dirty="0" smtClean="0"/>
              <a:t> 	</a:t>
            </a:r>
            <a:r>
              <a:rPr lang="pl-PL" sz="2000" u="sng" dirty="0" smtClean="0"/>
              <a:t>wszystkie aspekty pracy </a:t>
            </a:r>
            <a:r>
              <a:rPr lang="pl-PL" sz="2000" u="sng" dirty="0" err="1" smtClean="0"/>
              <a:t>szkoły</a:t>
            </a:r>
            <a:r>
              <a:rPr lang="pl-PL" sz="2000" dirty="0" smtClean="0"/>
              <a:t>: dydaktyczny, wychowawczy, opiekuńczy, pomoc psychologiczno-pedagogiczną itp.</a:t>
            </a:r>
          </a:p>
          <a:p>
            <a:pPr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pl-PL" sz="2000" dirty="0" smtClean="0"/>
              <a:t> 	</a:t>
            </a:r>
            <a:r>
              <a:rPr lang="pl-PL" sz="2000" u="sng" dirty="0" smtClean="0"/>
              <a:t>wszystkie podmioty</a:t>
            </a:r>
            <a:r>
              <a:rPr lang="pl-PL" sz="2000" dirty="0" smtClean="0"/>
              <a:t>: uczeń, rodzic, nauczyciel, nadzór pedagogiczny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/ODPRAWY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Maksymalny wymiar odpraw dla pracowników pedagogicznych </a:t>
            </a:r>
            <a:r>
              <a:rPr lang="pl-PL" dirty="0" smtClean="0"/>
              <a:t>– </a:t>
            </a:r>
          </a:p>
          <a:p>
            <a:pPr>
              <a:buNone/>
            </a:pPr>
            <a:r>
              <a:rPr lang="pl-PL" dirty="0" smtClean="0"/>
              <a:t>994,25 etaty x 6 </a:t>
            </a:r>
            <a:r>
              <a:rPr lang="pl-PL" dirty="0" err="1" smtClean="0"/>
              <a:t>m-cy</a:t>
            </a:r>
            <a:r>
              <a:rPr lang="pl-PL" dirty="0" smtClean="0"/>
              <a:t> x 4.433,38 zł (średnie wynagrodzenie)  = </a:t>
            </a:r>
            <a:r>
              <a:rPr lang="pl-PL" b="1" dirty="0" smtClean="0"/>
              <a:t>26.447.328,39 zł/ w ciągu 3 lat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/>
              <a:t> </a:t>
            </a:r>
          </a:p>
          <a:p>
            <a:pPr marL="514350" indent="-514350">
              <a:buNone/>
            </a:pPr>
            <a:r>
              <a:rPr lang="pl-PL" b="1" dirty="0" smtClean="0"/>
              <a:t>2. Maksymalny wymiar odpraw </a:t>
            </a:r>
            <a:r>
              <a:rPr lang="pl-PL" b="1" dirty="0"/>
              <a:t>dla pracowników niepedagogicznych –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243,479 etaty </a:t>
            </a:r>
            <a:r>
              <a:rPr lang="pl-PL" dirty="0"/>
              <a:t>x 3 m-ce x 2.700 zł (średnie wynagrodzenie) = </a:t>
            </a:r>
            <a:r>
              <a:rPr lang="pl-PL" b="1" dirty="0" smtClean="0"/>
              <a:t>1.972.179,9 zł/w ciągu 3 lat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/KOSZTY ADMINISTRACYJNE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04656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pl-PL" sz="2800" b="1" dirty="0" smtClean="0"/>
              <a:t>tablice </a:t>
            </a:r>
            <a:r>
              <a:rPr lang="pl-PL" sz="2800" dirty="0"/>
              <a:t>– 178 zł / 1 </a:t>
            </a:r>
            <a:r>
              <a:rPr lang="pl-PL" sz="2800" dirty="0" err="1" smtClean="0"/>
              <a:t>szt</a:t>
            </a:r>
            <a:r>
              <a:rPr lang="pl-PL" sz="2800" dirty="0" smtClean="0"/>
              <a:t> x 64 jednostki = </a:t>
            </a:r>
            <a:r>
              <a:rPr lang="pl-PL" sz="2800" b="1" dirty="0" smtClean="0"/>
              <a:t>11 392 zł</a:t>
            </a:r>
            <a:endParaRPr lang="pl-PL" sz="2800" b="1" dirty="0"/>
          </a:p>
          <a:p>
            <a:pPr algn="just">
              <a:spcBef>
                <a:spcPts val="2400"/>
              </a:spcBef>
            </a:pPr>
            <a:r>
              <a:rPr lang="pl-PL" sz="2800" b="1" dirty="0" smtClean="0"/>
              <a:t>pieczęć  </a:t>
            </a:r>
            <a:r>
              <a:rPr lang="pl-PL" sz="2800" b="1" dirty="0"/>
              <a:t>szkolna </a:t>
            </a:r>
            <a:r>
              <a:rPr lang="pl-PL" sz="2800" dirty="0"/>
              <a:t>– 40 zł / 1 </a:t>
            </a:r>
            <a:r>
              <a:rPr lang="pl-PL" sz="2800" dirty="0" err="1"/>
              <a:t>szt</a:t>
            </a:r>
            <a:r>
              <a:rPr lang="pl-PL" sz="2800" dirty="0"/>
              <a:t> x 5 </a:t>
            </a:r>
            <a:r>
              <a:rPr lang="pl-PL" sz="2800" dirty="0" err="1" smtClean="0"/>
              <a:t>szt</a:t>
            </a:r>
            <a:r>
              <a:rPr lang="pl-PL" sz="2800" dirty="0" smtClean="0"/>
              <a:t> na szkołę x 64 jednostki = </a:t>
            </a:r>
            <a:r>
              <a:rPr lang="pl-PL" sz="2800" b="1" dirty="0" smtClean="0"/>
              <a:t>12 800 zł</a:t>
            </a:r>
            <a:endParaRPr lang="pl-PL" sz="2800" b="1" dirty="0"/>
          </a:p>
          <a:p>
            <a:pPr algn="just">
              <a:spcBef>
                <a:spcPts val="2400"/>
              </a:spcBef>
            </a:pPr>
            <a:r>
              <a:rPr lang="pl-PL" sz="2800" b="1" dirty="0"/>
              <a:t>pieczęć MEN metalowa</a:t>
            </a:r>
            <a:r>
              <a:rPr lang="pl-PL" sz="2800" dirty="0"/>
              <a:t> – 250 zł/ 1  </a:t>
            </a:r>
            <a:r>
              <a:rPr lang="pl-PL" sz="2800" dirty="0" err="1"/>
              <a:t>szt</a:t>
            </a:r>
            <a:r>
              <a:rPr lang="pl-PL" sz="2800" dirty="0"/>
              <a:t> x 2 </a:t>
            </a:r>
            <a:r>
              <a:rPr lang="pl-PL" sz="2800" dirty="0" err="1" smtClean="0"/>
              <a:t>szt</a:t>
            </a:r>
            <a:r>
              <a:rPr lang="pl-PL" sz="2800" dirty="0" smtClean="0"/>
              <a:t> x 64 jednostki = </a:t>
            </a:r>
            <a:r>
              <a:rPr lang="pl-PL" sz="2800" b="1" dirty="0" smtClean="0"/>
              <a:t>32 000 zł</a:t>
            </a:r>
          </a:p>
          <a:p>
            <a:pPr algn="just">
              <a:spcBef>
                <a:spcPts val="2400"/>
              </a:spcBef>
            </a:pPr>
            <a:r>
              <a:rPr lang="pl-PL" sz="2800" b="1" dirty="0" smtClean="0"/>
              <a:t>dostosowanie obiektów gimnazjum dla uczniów szkoły powszechnej (szacunkowo) </a:t>
            </a:r>
            <a:r>
              <a:rPr lang="pl-PL" sz="2800" dirty="0" smtClean="0"/>
              <a:t>– 50 000 zł/             2 toalety x 10 gimnazjów + 100 000 zł/ 1 szatnia x 10 gimnazjów + 50 000 zł/ 3 doposażenie stołówki             + 300 000 zł/ 3 remont kuchni = </a:t>
            </a:r>
            <a:r>
              <a:rPr lang="pl-PL" sz="2800" b="1" dirty="0" smtClean="0"/>
              <a:t>3 050 000 zł</a:t>
            </a:r>
            <a:endParaRPr lang="pl-PL" sz="2800" b="1" dirty="0"/>
          </a:p>
          <a:p>
            <a:pPr algn="ctr">
              <a:buNone/>
            </a:pPr>
            <a:r>
              <a:rPr lang="pl-PL" sz="3000" b="1" dirty="0" smtClean="0"/>
              <a:t>Razem = 3 106 192 zł</a:t>
            </a:r>
            <a:endParaRPr lang="pl-PL" sz="3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BUDŻET/KOSZT UTWORZENIA PRACOWNI PRZEDMIOTOWYCH 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525963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pl-PL" sz="3000" b="1" dirty="0" smtClean="0"/>
              <a:t>koszt jednej pracowni </a:t>
            </a:r>
            <a:r>
              <a:rPr lang="pl-PL" sz="3000" dirty="0" smtClean="0"/>
              <a:t>– 50 000 zł</a:t>
            </a:r>
          </a:p>
          <a:p>
            <a:pPr>
              <a:spcBef>
                <a:spcPts val="3000"/>
              </a:spcBef>
              <a:buNone/>
            </a:pPr>
            <a:r>
              <a:rPr lang="pl-PL" sz="3000" dirty="0" smtClean="0"/>
              <a:t>50 000 zł x 2 pracownie x 43 jednostki = 4 300 000 zł</a:t>
            </a:r>
          </a:p>
          <a:p>
            <a:pPr algn="ctr">
              <a:buNone/>
            </a:pP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b="1" dirty="0" smtClean="0"/>
              <a:t>Razem = 4 300 000 zł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Planowane działania i harmonogram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1662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3000"/>
              </a:spcBef>
              <a:buNone/>
            </a:pPr>
            <a:r>
              <a:rPr lang="pl-PL" dirty="0" smtClean="0"/>
              <a:t>1. Powołanie zespołu roboczego – sierpień 2016</a:t>
            </a:r>
          </a:p>
          <a:p>
            <a:pPr>
              <a:spcBef>
                <a:spcPts val="3000"/>
              </a:spcBef>
              <a:buNone/>
            </a:pPr>
            <a:r>
              <a:rPr lang="pl-PL" dirty="0" smtClean="0"/>
              <a:t>2. Analizy, konsultacje, wizje lokalne (sieć </a:t>
            </a:r>
            <a:r>
              <a:rPr lang="pl-PL" dirty="0" err="1" smtClean="0"/>
              <a:t>szkół</a:t>
            </a:r>
            <a:r>
              <a:rPr lang="pl-PL" smtClean="0"/>
              <a:t>, budynki, … )– </a:t>
            </a:r>
            <a:r>
              <a:rPr lang="pl-PL" dirty="0" smtClean="0"/>
              <a:t>sierpień/ </a:t>
            </a:r>
            <a:r>
              <a:rPr lang="pl-PL" smtClean="0"/>
              <a:t>wrzesień 2016</a:t>
            </a:r>
            <a:endParaRPr lang="pl-PL" dirty="0" smtClean="0"/>
          </a:p>
          <a:p>
            <a:pPr>
              <a:spcBef>
                <a:spcPts val="3000"/>
              </a:spcBef>
              <a:buNone/>
            </a:pPr>
            <a:r>
              <a:rPr lang="pl-PL" dirty="0" smtClean="0"/>
              <a:t>3. Przygotowanie planu działań/omówienie podczas komisji RM – informacja na sesję RM – wrzesień/ </a:t>
            </a:r>
            <a:r>
              <a:rPr lang="pl-PL" i="1" dirty="0" smtClean="0">
                <a:solidFill>
                  <a:srgbClr val="FF0000"/>
                </a:solidFill>
              </a:rPr>
              <a:t>październik</a:t>
            </a:r>
            <a:r>
              <a:rPr lang="pl-PL" dirty="0" smtClean="0"/>
              <a:t> 2016</a:t>
            </a:r>
          </a:p>
          <a:p>
            <a:pPr>
              <a:spcBef>
                <a:spcPts val="3000"/>
              </a:spcBef>
              <a:buNone/>
            </a:pPr>
            <a:r>
              <a:rPr lang="pl-PL" dirty="0" smtClean="0"/>
              <a:t>-  w tym uwzględnienie wytycznych z aktów wykonawczych do ustawy – </a:t>
            </a:r>
            <a:r>
              <a:rPr lang="pl-PL" i="1" dirty="0" smtClean="0">
                <a:solidFill>
                  <a:srgbClr val="FF0000"/>
                </a:solidFill>
              </a:rPr>
              <a:t>brak aktów wykonawczych</a:t>
            </a:r>
          </a:p>
          <a:p>
            <a:pPr>
              <a:spcBef>
                <a:spcPts val="3000"/>
              </a:spcBef>
              <a:buNone/>
            </a:pPr>
            <a:r>
              <a:rPr lang="pl-PL" dirty="0" smtClean="0"/>
              <a:t>4. Dalsze działania </a:t>
            </a:r>
            <a:r>
              <a:rPr lang="pl-PL" dirty="0" err="1" smtClean="0"/>
              <a:t>wg</a:t>
            </a:r>
            <a:r>
              <a:rPr lang="pl-PL" dirty="0" smtClean="0"/>
              <a:t>. przyjętego planu  2016/2017</a:t>
            </a:r>
          </a:p>
          <a:p>
            <a:pPr>
              <a:spcBef>
                <a:spcPts val="3000"/>
              </a:spcBef>
              <a:buNone/>
            </a:pPr>
            <a:r>
              <a:rPr lang="pl-PL" dirty="0" smtClean="0"/>
              <a:t>- w tym budżetowanie – projekt budżetu miasta na 2017</a:t>
            </a:r>
          </a:p>
          <a:p>
            <a:pPr>
              <a:spcBef>
                <a:spcPts val="3000"/>
              </a:spcBef>
              <a:buNone/>
            </a:pPr>
            <a:endParaRPr lang="pl-PL" dirty="0" smtClean="0"/>
          </a:p>
          <a:p>
            <a:pPr>
              <a:spcBef>
                <a:spcPts val="3000"/>
              </a:spcBef>
              <a:buNone/>
            </a:pPr>
            <a:endParaRPr lang="pl-PL" dirty="0" smtClean="0"/>
          </a:p>
          <a:p>
            <a:pPr>
              <a:spcBef>
                <a:spcPts val="3000"/>
              </a:spcBef>
              <a:buNone/>
            </a:pPr>
            <a:endParaRPr lang="pl-PL" dirty="0" smtClean="0"/>
          </a:p>
          <a:p>
            <a:pPr>
              <a:spcBef>
                <a:spcPts val="3000"/>
              </a:spcBef>
              <a:buNone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5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ZESPÓŁ </a:t>
            </a:r>
            <a:br>
              <a:rPr lang="pl-PL" sz="3200" b="1" dirty="0" smtClean="0"/>
            </a:br>
            <a:r>
              <a:rPr lang="pl-PL" sz="3200" b="1" dirty="0" smtClean="0"/>
              <a:t>DS. WDROŻENIA REFORMY OŚWIATY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u="sng" dirty="0" smtClean="0"/>
              <a:t>Cel:</a:t>
            </a:r>
            <a:r>
              <a:rPr lang="pl-PL" b="1" dirty="0" smtClean="0"/>
              <a:t> </a:t>
            </a:r>
            <a:r>
              <a:rPr lang="pl-PL" dirty="0" smtClean="0"/>
              <a:t>wypracowanie optymalnego wykorzystania zasobów kadrowych oraz lokalowych w związku z planowaną reformą oświaty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u="sng" dirty="0" smtClean="0"/>
              <a:t>Zadania Zespołu:</a:t>
            </a:r>
            <a:endParaRPr lang="pl-PL" dirty="0" smtClean="0"/>
          </a:p>
          <a:p>
            <a:pPr lvl="0"/>
            <a:r>
              <a:rPr lang="pl-PL" dirty="0" smtClean="0"/>
              <a:t>Opracowanie sieci szkół podstawowych oraz szkół </a:t>
            </a:r>
            <a:r>
              <a:rPr lang="pl-PL" dirty="0" err="1" smtClean="0"/>
              <a:t>ponadgimnazjalnych</a:t>
            </a:r>
            <a:endParaRPr lang="pl-PL" dirty="0" smtClean="0"/>
          </a:p>
          <a:p>
            <a:pPr lvl="0"/>
            <a:r>
              <a:rPr lang="pl-PL" dirty="0" smtClean="0"/>
              <a:t>Dokonanie zmian i ustalenie rejonów dla szkół podstawowych</a:t>
            </a:r>
          </a:p>
          <a:p>
            <a:pPr lvl="0"/>
            <a:r>
              <a:rPr lang="pl-PL" dirty="0" smtClean="0"/>
              <a:t>Inwentaryzacja bazy jednostek oświatowych </a:t>
            </a:r>
          </a:p>
          <a:p>
            <a:pPr lvl="0"/>
            <a:r>
              <a:rPr lang="pl-PL" dirty="0" smtClean="0"/>
              <a:t>Inwentaryzacja zasobów ludzkich w jednostkach oświatowych</a:t>
            </a:r>
          </a:p>
          <a:p>
            <a:pPr lvl="0"/>
            <a:r>
              <a:rPr lang="pl-PL" dirty="0" smtClean="0"/>
              <a:t>Oszacowanie potrzeb remontowych i kadrowych w jednostkach oświatowych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STRUKTURA ZESPOŁU </a:t>
            </a:r>
            <a:br>
              <a:rPr lang="pl-PL" sz="3200" b="1" dirty="0" smtClean="0"/>
            </a:br>
            <a:r>
              <a:rPr lang="pl-PL" sz="3200" b="1" dirty="0" smtClean="0"/>
              <a:t>DS. WDROŻENIA REFORMY OŚWIATY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Przewodnicząca Zespołu:</a:t>
            </a:r>
            <a:r>
              <a:rPr lang="pl-PL" dirty="0" smtClean="0"/>
              <a:t> Małgorzata Łabuń – Zastępca Dyrektora Wydziału Oświaty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b="1" dirty="0" smtClean="0"/>
              <a:t>Zespół ds. sieci szkół podstawowych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Lider zespołu: Grażyna Stempińska</a:t>
            </a:r>
          </a:p>
          <a:p>
            <a:pPr>
              <a:buNone/>
            </a:pPr>
            <a:r>
              <a:rPr lang="pl-PL" dirty="0" smtClean="0"/>
              <a:t>	Członkowie zespołu: Wioletta Zmorzyńska, Małgorzata Cis</a:t>
            </a:r>
          </a:p>
          <a:p>
            <a:pPr>
              <a:buNone/>
            </a:pPr>
            <a:endParaRPr lang="pl-PL" dirty="0" smtClean="0"/>
          </a:p>
          <a:p>
            <a:pPr lvl="0">
              <a:buNone/>
            </a:pPr>
            <a:r>
              <a:rPr lang="pl-PL" b="1" dirty="0" smtClean="0"/>
              <a:t>2.  Zespół ds. sieci szkół </a:t>
            </a:r>
            <a:r>
              <a:rPr lang="pl-PL" b="1" dirty="0" err="1" smtClean="0"/>
              <a:t>ponadgimnazjalnych</a:t>
            </a:r>
            <a:r>
              <a:rPr lang="pl-PL" b="1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Lider zespołu: Aneta Serdyńska</a:t>
            </a:r>
          </a:p>
          <a:p>
            <a:pPr>
              <a:buNone/>
            </a:pPr>
            <a:r>
              <a:rPr lang="pl-PL" dirty="0" smtClean="0"/>
              <a:t>	Członkowie zespołu: Edyta Ksiąg, Ewa Mazurkiewicz, Małgorzata Cis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>
              <a:buNone/>
            </a:pPr>
            <a:r>
              <a:rPr lang="pl-PL" b="1" dirty="0" smtClean="0"/>
              <a:t>3.  Zespół ds. sieci szkół specjalnych – </a:t>
            </a:r>
            <a:r>
              <a:rPr lang="pl-PL" dirty="0" smtClean="0"/>
              <a:t>Anna Kaczkiełło</a:t>
            </a:r>
          </a:p>
          <a:p>
            <a:pPr>
              <a:buNone/>
            </a:pPr>
            <a:endParaRPr lang="pl-PL" dirty="0" smtClean="0"/>
          </a:p>
          <a:p>
            <a:pPr lvl="0">
              <a:buNone/>
            </a:pPr>
            <a:r>
              <a:rPr lang="pl-PL" b="1" dirty="0" smtClean="0"/>
              <a:t>4.  Zespoły wspierające:</a:t>
            </a:r>
            <a:endParaRPr lang="pl-PL" dirty="0" smtClean="0"/>
          </a:p>
          <a:p>
            <a:pPr lvl="0"/>
            <a:r>
              <a:rPr lang="pl-PL" dirty="0" smtClean="0"/>
              <a:t>Agata Baran – szacunki ekonomiczno-finansowe</a:t>
            </a:r>
          </a:p>
          <a:p>
            <a:pPr lvl="0"/>
            <a:r>
              <a:rPr lang="pl-PL" dirty="0" smtClean="0"/>
              <a:t>Jarosław </a:t>
            </a:r>
            <a:r>
              <a:rPr lang="pl-PL" dirty="0" err="1" smtClean="0"/>
              <a:t>Stala</a:t>
            </a:r>
            <a:r>
              <a:rPr lang="pl-PL" dirty="0" smtClean="0"/>
              <a:t> – wsparcie w zakresie remontów</a:t>
            </a:r>
          </a:p>
          <a:p>
            <a:pPr lvl="0"/>
            <a:r>
              <a:rPr lang="pl-PL" dirty="0" smtClean="0"/>
              <a:t>Ewelina Kołodziej – procedury związane z likwidacją gimnazjów oraz powołaniem nowych szkół powszechnych (przygotowanie uchwał), wprowadzanie nowych jednostek w aplikacjach: </a:t>
            </a:r>
            <a:r>
              <a:rPr lang="pl-PL" dirty="0" err="1" smtClean="0"/>
              <a:t>iArkusz</a:t>
            </a:r>
            <a:r>
              <a:rPr lang="pl-PL" dirty="0" smtClean="0"/>
              <a:t>, </a:t>
            </a:r>
            <a:r>
              <a:rPr lang="pl-PL" dirty="0" err="1" smtClean="0"/>
              <a:t>iDziennik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Zatrudnienie pracowników spoza Urzędu Miasta Szczecin do wykonania zadań Zespołu: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800" dirty="0" smtClean="0"/>
              <a:t>zatrudnienie od dnia 1 sierpnia 2016 r. 2 osób w wymiarze 0,25 etatu do przeprowadzenia inwentaryzacji bazy (np. kierownik gospodarczy);</a:t>
            </a:r>
          </a:p>
          <a:p>
            <a:pPr lvl="0">
              <a:buNone/>
            </a:pPr>
            <a:endParaRPr lang="pl-PL" sz="2800" dirty="0" smtClean="0"/>
          </a:p>
          <a:p>
            <a:pPr lvl="0"/>
            <a:r>
              <a:rPr lang="pl-PL" sz="2800" dirty="0" smtClean="0"/>
              <a:t>zatrudnienie 2 osób  w wymiarze 0,25 etatu do przygotowania zestawień i analiz kadrowych (np. </a:t>
            </a:r>
            <a:r>
              <a:rPr lang="pl-PL" sz="2800" dirty="0" err="1" smtClean="0"/>
              <a:t>specjalista</a:t>
            </a:r>
            <a:r>
              <a:rPr lang="pl-PL" sz="2800" dirty="0" smtClean="0"/>
              <a:t> ds. kadr);</a:t>
            </a:r>
          </a:p>
          <a:p>
            <a:pPr lvl="0">
              <a:buNone/>
            </a:pPr>
            <a:endParaRPr lang="pl-PL" sz="2800" dirty="0" smtClean="0"/>
          </a:p>
          <a:p>
            <a:pPr lvl="0"/>
            <a:r>
              <a:rPr lang="pl-PL" sz="2800" dirty="0" smtClean="0"/>
              <a:t>zatrudnienie osoby do pomocy prawnej (współtworzenie i analiza dokumentów pod względem formalno-prawnym).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200" b="1" dirty="0" smtClean="0"/>
              <a:t>Uruchamiamy serwis elektroniczny</a:t>
            </a:r>
            <a:br>
              <a:rPr lang="pl-PL" sz="3200" b="1" dirty="0" smtClean="0"/>
            </a:br>
            <a:r>
              <a:rPr lang="pl-PL" sz="3200" b="1" dirty="0" smtClean="0"/>
              <a:t> dla dyrektorów </a:t>
            </a:r>
            <a:r>
              <a:rPr lang="pl-PL" sz="3200" b="1" dirty="0" err="1" smtClean="0"/>
              <a:t>szkół</a:t>
            </a:r>
            <a:r>
              <a:rPr lang="pl-PL" sz="3200" b="1" dirty="0" smtClean="0"/>
              <a:t> 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824536"/>
          </a:xfrm>
        </p:spPr>
        <p:txBody>
          <a:bodyPr anchor="ctr">
            <a:normAutofit fontScale="92500" lnSpcReduction="20000"/>
          </a:bodyPr>
          <a:lstStyle/>
          <a:p>
            <a:pPr lvl="0" algn="ctr">
              <a:buNone/>
            </a:pPr>
            <a:endParaRPr lang="pl-PL" sz="2400" b="1" dirty="0" smtClean="0"/>
          </a:p>
          <a:p>
            <a:pPr lvl="0" algn="ctr">
              <a:buNone/>
            </a:pPr>
            <a:endParaRPr lang="pl-PL" sz="2400" b="1" dirty="0" smtClean="0"/>
          </a:p>
          <a:p>
            <a:pPr lvl="0" algn="ctr">
              <a:buNone/>
            </a:pPr>
            <a:endParaRPr lang="pl-PL" sz="2400" b="1" dirty="0" smtClean="0"/>
          </a:p>
          <a:p>
            <a:pPr lvl="0" algn="ctr">
              <a:buNone/>
            </a:pPr>
            <a:endParaRPr lang="pl-PL" sz="2400" b="1" dirty="0" smtClean="0"/>
          </a:p>
          <a:p>
            <a:pPr lvl="0" algn="ctr">
              <a:buNone/>
            </a:pPr>
            <a:r>
              <a:rPr lang="pl-PL" sz="2400" b="1" dirty="0" smtClean="0"/>
              <a:t>Na adres: </a:t>
            </a:r>
          </a:p>
          <a:p>
            <a:pPr lvl="0" algn="ctr">
              <a:buNone/>
            </a:pPr>
            <a:r>
              <a:rPr lang="pl-PL" sz="2400" b="1" dirty="0" err="1" smtClean="0">
                <a:hlinkClick r:id="rId2"/>
              </a:rPr>
              <a:t>reformaoswiaty@um.szczecin.pl</a:t>
            </a:r>
            <a:r>
              <a:rPr lang="pl-PL" sz="2400" b="1" dirty="0" smtClean="0"/>
              <a:t>  </a:t>
            </a:r>
          </a:p>
          <a:p>
            <a:pPr algn="ctr">
              <a:buNone/>
            </a:pPr>
            <a:r>
              <a:rPr lang="pl-PL" sz="2400" b="1" dirty="0" smtClean="0"/>
              <a:t>	możecie Państwo przesyłać uwagi dotyczące reformy – nurtujące Was problemy, obawy, opinie czy wątpliwości.</a:t>
            </a:r>
          </a:p>
          <a:p>
            <a:pPr>
              <a:buNone/>
            </a:pPr>
            <a:r>
              <a:rPr lang="pl-PL" sz="2400" b="1" dirty="0" smtClean="0"/>
              <a:t>	</a:t>
            </a:r>
          </a:p>
          <a:p>
            <a:pPr>
              <a:buNone/>
            </a:pPr>
            <a:r>
              <a:rPr lang="pl-PL" sz="2400" b="1" dirty="0" smtClean="0"/>
              <a:t>	Dzięki temu będziemy mogli na bieżąco monitorować sytuację, wspierać Państwa i wspólnie poszukiwać sposobów rozwiązywania problemów. </a:t>
            </a:r>
          </a:p>
          <a:p>
            <a:pPr algn="ctr"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</a:t>
            </a:r>
          </a:p>
          <a:p>
            <a:pPr lvl="0">
              <a:buNone/>
            </a:pPr>
            <a:endParaRPr lang="pl-PL" sz="2800" b="1" dirty="0" smtClean="0"/>
          </a:p>
          <a:p>
            <a:pPr lvl="0">
              <a:buNone/>
            </a:pPr>
            <a:endParaRPr lang="pl-PL" sz="2800" b="1" dirty="0" smtClean="0"/>
          </a:p>
          <a:p>
            <a:pPr lvl="0">
              <a:buNone/>
            </a:pPr>
            <a:endParaRPr lang="pl-PL" sz="28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4284663" y="2420938"/>
            <a:ext cx="2371460" cy="116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uwagę!</a:t>
            </a:r>
          </a:p>
          <a:p>
            <a:pPr eaLnBrk="1" hangingPunct="1">
              <a:spcBef>
                <a:spcPct val="0"/>
              </a:spcBef>
            </a:pPr>
            <a:endParaRPr lang="pl-PL" altLang="pl-PL" sz="14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l-PL" altLang="pl-PL" sz="1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Lidia </a:t>
            </a:r>
            <a:r>
              <a:rPr lang="pl-PL" altLang="pl-PL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Rogaś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Dyrektor Wydziału Oświaty 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Miasta Szczecin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852738"/>
            <a:ext cx="21526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34630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5463"/>
            <a:ext cx="9144000" cy="1029281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PRZEPISY WYKONAWCZE DO REFORMY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88843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l-PL" sz="2000" dirty="0" smtClean="0"/>
              <a:t>Konieczność zmiany ustawy o systemie oświaty</a:t>
            </a:r>
          </a:p>
          <a:p>
            <a:pPr>
              <a:spcBef>
                <a:spcPts val="1800"/>
              </a:spcBef>
            </a:pPr>
            <a:r>
              <a:rPr lang="pl-PL" sz="2000" dirty="0" smtClean="0"/>
              <a:t>Konieczność zmiany aktów wykonawczych</a:t>
            </a:r>
          </a:p>
          <a:p>
            <a:pPr>
              <a:spcBef>
                <a:spcPts val="1800"/>
              </a:spcBef>
              <a:buNone/>
            </a:pPr>
            <a:endParaRPr lang="pl-PL" sz="2000" dirty="0" smtClean="0"/>
          </a:p>
          <a:p>
            <a:pPr>
              <a:spcBef>
                <a:spcPts val="1800"/>
              </a:spcBef>
              <a:buNone/>
            </a:pPr>
            <a:r>
              <a:rPr lang="pl-PL" sz="2000" dirty="0" smtClean="0"/>
              <a:t>Mało czasu na przygotowanie zmian przez samorząd:</a:t>
            </a:r>
          </a:p>
          <a:p>
            <a:pPr>
              <a:spcBef>
                <a:spcPts val="180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	</a:t>
            </a:r>
            <a:r>
              <a:rPr lang="pl-PL" sz="2000" dirty="0" smtClean="0"/>
              <a:t>długi okres legislacyjny</a:t>
            </a:r>
          </a:p>
          <a:p>
            <a:pPr>
              <a:spcBef>
                <a:spcPts val="180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	</a:t>
            </a:r>
            <a:r>
              <a:rPr lang="pl-PL" sz="2000" dirty="0" smtClean="0"/>
              <a:t>konieczność uzyskania opinii (związki zawodowe, kurator oświaty)</a:t>
            </a:r>
          </a:p>
          <a:p>
            <a:pPr>
              <a:spcBef>
                <a:spcPts val="180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	</a:t>
            </a:r>
            <a:r>
              <a:rPr lang="pl-PL" sz="2000" dirty="0" smtClean="0"/>
              <a:t>krótki okres na procedowanie i uprawomocnienie uchwał Rady Miasta Szczecin</a:t>
            </a:r>
          </a:p>
          <a:p>
            <a:pPr>
              <a:spcBef>
                <a:spcPts val="1800"/>
              </a:spcBef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KALENDARZ ZMIAN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54461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pl-PL" sz="2000" dirty="0" smtClean="0"/>
              <a:t>Zgodnie z założeniami reformy 1. września 2017 r. </a:t>
            </a:r>
            <a:r>
              <a:rPr lang="pl-PL" sz="2000" dirty="0" err="1" smtClean="0"/>
              <a:t>szkoły</a:t>
            </a:r>
            <a:r>
              <a:rPr lang="pl-PL" sz="2000" dirty="0" smtClean="0"/>
              <a:t> powinny funkcjonować według nowych zasad. W tym celu konieczne będzie podjęcie przez organ prowadzący następujących działań:</a:t>
            </a:r>
          </a:p>
          <a:p>
            <a:pPr marL="0" algn="just">
              <a:spcBef>
                <a:spcPts val="0"/>
              </a:spcBef>
              <a:buNone/>
            </a:pPr>
            <a:endParaRPr lang="pl-PL" sz="2000" dirty="0" smtClean="0"/>
          </a:p>
          <a:p>
            <a:pPr marL="0" algn="just">
              <a:spcBef>
                <a:spcPts val="0"/>
              </a:spcBef>
            </a:pPr>
            <a:r>
              <a:rPr lang="pl-PL" sz="1800" dirty="0" smtClean="0"/>
              <a:t>przekształcenie dotychczasowych szkół podstawowych w szkoły powszechne – zgodnie z obecnie obowiązującymi przepisami stosuje się pełną procedurę likwidacyjną (uchwała </a:t>
            </a:r>
            <a:r>
              <a:rPr lang="pl-PL" sz="1800" dirty="0" err="1" smtClean="0"/>
              <a:t>zamiarowa</a:t>
            </a:r>
            <a:r>
              <a:rPr lang="pl-PL" sz="1800" dirty="0" smtClean="0"/>
              <a:t>, powiadamianie rodziców, opinia kuratora oświaty, związków zawodowych) 				– </a:t>
            </a:r>
            <a:r>
              <a:rPr lang="pl-PL" sz="1800" dirty="0" smtClean="0">
                <a:solidFill>
                  <a:srgbClr val="FF0000"/>
                </a:solidFill>
              </a:rPr>
              <a:t>do lutego 2017 r.</a:t>
            </a:r>
          </a:p>
          <a:p>
            <a:pPr marL="0" algn="just">
              <a:spcBef>
                <a:spcPts val="0"/>
              </a:spcBef>
              <a:buNone/>
            </a:pPr>
            <a:endParaRPr lang="pl-PL" sz="1800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pl-PL" sz="1800" dirty="0" smtClean="0"/>
              <a:t>powołanie nowych </a:t>
            </a:r>
            <a:r>
              <a:rPr lang="pl-PL" sz="1800" dirty="0" err="1" smtClean="0"/>
              <a:t>szkół</a:t>
            </a:r>
            <a:r>
              <a:rPr lang="pl-PL" sz="1800" dirty="0" smtClean="0"/>
              <a:t> powszechnych w budynkach gimnazjów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l-PL" sz="1800" dirty="0" smtClean="0"/>
              <a:t>						– </a:t>
            </a:r>
            <a:r>
              <a:rPr lang="pl-PL" sz="1800" dirty="0" smtClean="0">
                <a:solidFill>
                  <a:srgbClr val="FF0000"/>
                </a:solidFill>
              </a:rPr>
              <a:t>do listopada 2016 r.</a:t>
            </a:r>
          </a:p>
          <a:p>
            <a:pPr marL="0" algn="just">
              <a:spcBef>
                <a:spcPts val="0"/>
              </a:spcBef>
              <a:buNone/>
            </a:pPr>
            <a:endParaRPr lang="pl-PL" sz="1800" dirty="0" smtClean="0"/>
          </a:p>
          <a:p>
            <a:pPr marL="0" algn="just">
              <a:spcBef>
                <a:spcPts val="0"/>
              </a:spcBef>
            </a:pPr>
            <a:r>
              <a:rPr lang="pl-PL" sz="1800" dirty="0" smtClean="0"/>
              <a:t>zmiana sieci i obwodów </a:t>
            </a:r>
            <a:r>
              <a:rPr lang="pl-PL" sz="1800" dirty="0" err="1" smtClean="0"/>
              <a:t>szkół</a:t>
            </a:r>
            <a:r>
              <a:rPr lang="pl-PL" sz="1800" dirty="0" smtClean="0"/>
              <a:t> 			– </a:t>
            </a:r>
            <a:r>
              <a:rPr lang="pl-PL" sz="1800" dirty="0" smtClean="0">
                <a:solidFill>
                  <a:srgbClr val="FF0000"/>
                </a:solidFill>
              </a:rPr>
              <a:t>do listopada 2016 r.</a:t>
            </a:r>
          </a:p>
          <a:p>
            <a:pPr marL="0" algn="just">
              <a:spcBef>
                <a:spcPts val="0"/>
              </a:spcBef>
            </a:pPr>
            <a:endParaRPr lang="pl-PL" sz="1800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</a:pPr>
            <a:r>
              <a:rPr lang="pl-PL" sz="1800" dirty="0" smtClean="0"/>
              <a:t>przystosowanie budynków na potrzeby uczniów </a:t>
            </a:r>
            <a:r>
              <a:rPr lang="pl-PL" sz="1800" dirty="0" err="1" smtClean="0"/>
              <a:t>szkół</a:t>
            </a:r>
            <a:r>
              <a:rPr lang="pl-PL" sz="1800" dirty="0" smtClean="0"/>
              <a:t> powszechnych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pl-PL" sz="1800" dirty="0" smtClean="0"/>
              <a:t>						– </a:t>
            </a:r>
            <a:r>
              <a:rPr lang="pl-PL" sz="1800" dirty="0" smtClean="0">
                <a:solidFill>
                  <a:srgbClr val="FF0000"/>
                </a:solidFill>
              </a:rPr>
              <a:t>do sierpnia 2017 r.</a:t>
            </a:r>
          </a:p>
          <a:p>
            <a:pPr marL="0" algn="just">
              <a:spcBef>
                <a:spcPts val="0"/>
              </a:spcBef>
              <a:buNone/>
            </a:pPr>
            <a:endParaRPr lang="pl-PL" sz="1800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zabezpieczenie środków w budżecie na 2017 r.	– </a:t>
            </a:r>
            <a:r>
              <a:rPr lang="pl-PL" sz="1800" dirty="0" smtClean="0">
                <a:solidFill>
                  <a:srgbClr val="FF0000"/>
                </a:solidFill>
              </a:rPr>
              <a:t>do września 2016 r.</a:t>
            </a:r>
            <a:endParaRPr lang="pl-PL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DLA WYDZIAŁU OŚWIATY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pl-PL" dirty="0" smtClean="0"/>
              <a:t>Inwentaryzacja i dostosowanie budynków szkolnych</a:t>
            </a:r>
          </a:p>
          <a:p>
            <a:r>
              <a:rPr lang="pl-PL" dirty="0" smtClean="0"/>
              <a:t>Analiza sieci i obwodów </a:t>
            </a:r>
            <a:r>
              <a:rPr lang="pl-PL" dirty="0" err="1" smtClean="0"/>
              <a:t>szkół</a:t>
            </a:r>
            <a:endParaRPr lang="pl-PL" dirty="0" smtClean="0"/>
          </a:p>
          <a:p>
            <a:r>
              <a:rPr lang="pl-PL" dirty="0" smtClean="0"/>
              <a:t>Weryfikacja zasobów kadrowych</a:t>
            </a:r>
          </a:p>
          <a:p>
            <a:r>
              <a:rPr lang="pl-PL" dirty="0" smtClean="0"/>
              <a:t>Przygotowanie projektu budżetu na 2017 r.</a:t>
            </a:r>
          </a:p>
          <a:p>
            <a:r>
              <a:rPr lang="pl-PL" dirty="0" smtClean="0"/>
              <a:t>Przygotowanie wieloletniego planu wydatków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ZAGROŻENIA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brak aktów wykonawczych</a:t>
            </a:r>
          </a:p>
          <a:p>
            <a:pPr algn="just"/>
            <a:r>
              <a:rPr lang="pl-PL" dirty="0" smtClean="0"/>
              <a:t>długi czas wprowadzania reformy – do ośmiu lat (3 lata wygaszania gimnazjów + wprowadzenie pełnej </a:t>
            </a:r>
            <a:r>
              <a:rPr lang="pl-PL" dirty="0" err="1" smtClean="0"/>
              <a:t>szkoły</a:t>
            </a:r>
            <a:r>
              <a:rPr lang="pl-PL" dirty="0" smtClean="0"/>
              <a:t> powszechnej)</a:t>
            </a:r>
          </a:p>
          <a:p>
            <a:pPr algn="just"/>
            <a:r>
              <a:rPr lang="pl-PL" dirty="0" smtClean="0"/>
              <a:t>realizacja dwóch podstaw programowych</a:t>
            </a:r>
          </a:p>
          <a:p>
            <a:pPr algn="just"/>
            <a:r>
              <a:rPr lang="pl-PL" dirty="0" smtClean="0"/>
              <a:t>zwolnienia nauczycieli – przeniesienie nauczyciela gimnazjum         do innej </a:t>
            </a:r>
            <a:r>
              <a:rPr lang="pl-PL" dirty="0" err="1" smtClean="0"/>
              <a:t>szkoły</a:t>
            </a:r>
            <a:r>
              <a:rPr lang="pl-PL" dirty="0" smtClean="0"/>
              <a:t> jest możliwe jedynie w przypadku zatrudnienia              w pełnym wymiarze i zapewnienia pełnego etatu </a:t>
            </a:r>
            <a:r>
              <a:rPr lang="pl-PL" sz="2900" dirty="0" smtClean="0"/>
              <a:t>(o ile wyrazi zgodę)</a:t>
            </a:r>
          </a:p>
          <a:p>
            <a:pPr algn="just"/>
            <a:r>
              <a:rPr lang="pl-PL" dirty="0" smtClean="0"/>
              <a:t>utrata pracy – dyrektorzy </a:t>
            </a:r>
            <a:r>
              <a:rPr lang="pl-PL" dirty="0" err="1" smtClean="0"/>
              <a:t>szkół</a:t>
            </a:r>
            <a:r>
              <a:rPr lang="pl-PL" dirty="0" smtClean="0"/>
              <a:t>  gimnazjalnych</a:t>
            </a:r>
          </a:p>
          <a:p>
            <a:pPr algn="just"/>
            <a:r>
              <a:rPr lang="pl-PL" dirty="0" smtClean="0"/>
              <a:t>w obecnych zespołach </a:t>
            </a:r>
            <a:r>
              <a:rPr lang="pl-PL" dirty="0" err="1" smtClean="0"/>
              <a:t>szkół</a:t>
            </a:r>
            <a:r>
              <a:rPr lang="pl-PL" dirty="0" smtClean="0"/>
              <a:t> </a:t>
            </a:r>
            <a:r>
              <a:rPr lang="pl-PL" dirty="0" err="1" smtClean="0"/>
              <a:t>ogólnokształcących</a:t>
            </a:r>
            <a:r>
              <a:rPr lang="pl-PL" dirty="0" smtClean="0"/>
              <a:t> (</a:t>
            </a:r>
            <a:r>
              <a:rPr lang="pl-PL" dirty="0" err="1" smtClean="0"/>
              <a:t>GIM+PGM</a:t>
            </a:r>
            <a:r>
              <a:rPr lang="pl-PL" dirty="0" smtClean="0"/>
              <a:t>) utrata pracy przez nauczycieli – przejęcie dodatkowo tylko jednego rocznika</a:t>
            </a:r>
          </a:p>
          <a:p>
            <a:pPr algn="just"/>
            <a:r>
              <a:rPr lang="pl-PL" dirty="0" smtClean="0"/>
              <a:t>dodatkowe oddziały na poziomie klas VII i VIII - brak miejsca             w szkołach podstawowych</a:t>
            </a:r>
          </a:p>
          <a:p>
            <a:pPr algn="just"/>
            <a:r>
              <a:rPr lang="pl-PL" dirty="0" smtClean="0"/>
              <a:t>w r. szk. 2019/2020 podwójny rocznik w LO, T i SB  - edukację ukończy kl. VIII SP i kl. III G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 ogólnodostępne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2016/2017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477279"/>
          <a:ext cx="8712970" cy="515078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63895"/>
                <a:gridCol w="1469741"/>
                <a:gridCol w="1819679"/>
                <a:gridCol w="1959655"/>
              </a:tblGrid>
              <a:tr h="77803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szkół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/>
                </a:tc>
              </a:tr>
              <a:tr h="509754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Gimnazja samodzielne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166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4490</a:t>
                      </a:r>
                      <a:endParaRPr lang="pl-PL" sz="2400" dirty="0"/>
                    </a:p>
                  </a:txBody>
                  <a:tcPr anchor="ctr"/>
                </a:tc>
              </a:tr>
              <a:tr h="489871"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w tym w budynku z SP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49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1325</a:t>
                      </a:r>
                      <a:endParaRPr lang="pl-PL" sz="1800" dirty="0"/>
                    </a:p>
                  </a:txBody>
                  <a:tcPr anchor="ctr"/>
                </a:tc>
              </a:tr>
              <a:tr h="112382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Gimnazja w zespołach szkół ze szkołami podstawowymi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9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33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769</a:t>
                      </a:r>
                      <a:endParaRPr lang="pl-PL" sz="2400" dirty="0"/>
                    </a:p>
                  </a:txBody>
                  <a:tcPr anchor="ctr"/>
                </a:tc>
              </a:tr>
              <a:tr h="1123822">
                <a:tc>
                  <a:txBody>
                    <a:bodyPr/>
                    <a:lstStyle/>
                    <a:p>
                      <a:r>
                        <a:rPr lang="pl-PL" sz="2400" b="1" dirty="0" smtClean="0"/>
                        <a:t>Gimnazja w zespołach szkół ze szkołami </a:t>
                      </a:r>
                      <a:r>
                        <a:rPr lang="pl-PL" sz="2400" b="1" dirty="0" err="1" smtClean="0"/>
                        <a:t>ponadgimnazjalnymi</a:t>
                      </a:r>
                      <a:endParaRPr lang="pl-P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126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3293</a:t>
                      </a:r>
                      <a:endParaRPr lang="pl-PL" sz="2400" dirty="0"/>
                    </a:p>
                  </a:txBody>
                  <a:tcPr anchor="ctr"/>
                </a:tc>
              </a:tr>
              <a:tr h="950756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 smtClean="0"/>
                        <a:t>Razem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37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325</a:t>
                      </a:r>
                      <a:endParaRPr lang="pl-PL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8 552</a:t>
                      </a:r>
                      <a:endParaRPr lang="pl-PL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 specjalne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2016/2017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477279"/>
          <a:ext cx="8712970" cy="50085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63895"/>
                <a:gridCol w="1469741"/>
                <a:gridCol w="1819679"/>
                <a:gridCol w="1959655"/>
              </a:tblGrid>
              <a:tr h="77609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szkół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/>
                </a:tc>
              </a:tr>
              <a:tr h="984745">
                <a:tc>
                  <a:txBody>
                    <a:bodyPr/>
                    <a:lstStyle/>
                    <a:p>
                      <a:r>
                        <a:rPr lang="pl-PL" sz="2000" b="1" dirty="0" smtClean="0"/>
                        <a:t>Gimnazja w zespołach szkół ze szkołami podstawowymi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18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158</a:t>
                      </a:r>
                      <a:endParaRPr lang="pl-PL" sz="2400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/>
                        <a:t>Gimnazja w zespołach szkół ze szkołami </a:t>
                      </a:r>
                      <a:r>
                        <a:rPr lang="pl-PL" sz="2000" b="1" dirty="0" err="1" smtClean="0"/>
                        <a:t>ponadgimnazjalnymi</a:t>
                      </a:r>
                      <a:endParaRPr lang="pl-PL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10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128</a:t>
                      </a:r>
                      <a:endParaRPr lang="pl-PL" sz="2400" dirty="0"/>
                    </a:p>
                  </a:txBody>
                  <a:tcPr anchor="ctr"/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/>
                        <a:t>Gimnazja w zespołach szkół ze szkołami podstawowymi</a:t>
                      </a:r>
                      <a:r>
                        <a:rPr lang="pl-PL" sz="2000" b="1" baseline="0" dirty="0" smtClean="0"/>
                        <a:t> i </a:t>
                      </a:r>
                      <a:r>
                        <a:rPr lang="pl-PL" sz="2000" b="1" dirty="0" err="1" smtClean="0"/>
                        <a:t>ponadgimnazjalnymi</a:t>
                      </a:r>
                      <a:endParaRPr lang="pl-PL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4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18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117</a:t>
                      </a:r>
                      <a:endParaRPr lang="pl-PL" sz="2400" dirty="0"/>
                    </a:p>
                  </a:txBody>
                  <a:tcPr anchor="ctr"/>
                </a:tc>
              </a:tr>
              <a:tr h="896614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 smtClean="0"/>
                        <a:t>Razem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10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46</a:t>
                      </a:r>
                      <a:endParaRPr lang="pl-PL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403</a:t>
                      </a:r>
                      <a:endParaRPr lang="pl-PL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etatów pedagogicznych i niepedagogicznych w gimnazjach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roku szkolnym 2016/2017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496944" cy="341647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61792"/>
                <a:gridCol w="2767576"/>
                <a:gridCol w="2767576"/>
              </a:tblGrid>
              <a:tr h="33878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etatów pracowników pedagogicznych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Liczba etatów pracowników niepedagogicznych</a:t>
                      </a:r>
                    </a:p>
                  </a:txBody>
                  <a:tcPr/>
                </a:tc>
              </a:tr>
              <a:tr h="702395">
                <a:tc>
                  <a:txBody>
                    <a:bodyPr/>
                    <a:lstStyle/>
                    <a:p>
                      <a:pPr algn="l"/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gimnazja ogólnodostępne</a:t>
                      </a:r>
                      <a:endParaRPr lang="pl-PL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878,625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217,679</a:t>
                      </a:r>
                      <a:endParaRPr lang="pl-PL" sz="2800" dirty="0"/>
                    </a:p>
                  </a:txBody>
                  <a:tcPr anchor="ctr"/>
                </a:tc>
              </a:tr>
              <a:tr h="702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gimnazja specjalne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115,60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25,80</a:t>
                      </a:r>
                      <a:endParaRPr lang="pl-PL" sz="2800" dirty="0"/>
                    </a:p>
                  </a:txBody>
                  <a:tcPr anchor="ctr"/>
                </a:tc>
              </a:tr>
              <a:tr h="70239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Razem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994,225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243,479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1032</Words>
  <Application>Microsoft Office PowerPoint</Application>
  <PresentationFormat>Pokaz na ekranie (4:3)</PresentationFormat>
  <Paragraphs>278</Paragraphs>
  <Slides>28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Reforma oświaty  2016 informacja wstępna</vt:lpstr>
      <vt:lpstr>ZAŁOŻENIA REFORMY</vt:lpstr>
      <vt:lpstr>PRZEPISY WYKONAWCZE DO REFORMY</vt:lpstr>
      <vt:lpstr>KALENDARZ ZMIAN</vt:lpstr>
      <vt:lpstr>ZADANIA DLA WYDZIAŁU OŚWIATY</vt:lpstr>
      <vt:lpstr>ZAGROŻENIA</vt:lpstr>
      <vt:lpstr>Gimnazja ogólnodostępne w roku szkolnym 2016/2017</vt:lpstr>
      <vt:lpstr>Gimnazja specjalne w roku szkolnym 2016/2017</vt:lpstr>
      <vt:lpstr>Liczba etatów pedagogicznych i niepedagogicznych w gimnazjach  w roku szkolnym 2016/2017</vt:lpstr>
      <vt:lpstr>Zespoły Szkół Ogólnokształcących,  w których funkcjonują gimnazja w roku szkolnym 2016/2017</vt:lpstr>
      <vt:lpstr>Liczba oddziałów w szkołach funkcjonujących  w ZSO w 2016/2017</vt:lpstr>
      <vt:lpstr>Liczba uczniów  w  Zespołach Szkół Ogólnokształcących w roku szkolnym 2016/2017</vt:lpstr>
      <vt:lpstr>Struktura Zespołów Szkół Ogólnokształcących</vt:lpstr>
      <vt:lpstr>Zespoły Szkół Specjalnych,  w których funkcjonują gimnazja w roku szkolnym 2016/2017</vt:lpstr>
      <vt:lpstr>Liczba oddziałów w Zespołach  Szkół Specjalnych</vt:lpstr>
      <vt:lpstr>Placówki: SOSW, MOW, MOS,  w których funkcjonują gimnazja w roku szkolnym 2016/2017</vt:lpstr>
      <vt:lpstr>Liczba oddziałów  w placówkach w 2016/2017</vt:lpstr>
      <vt:lpstr>SYSTEM DUALNY   szkolnictwo ponadpodstawowe </vt:lpstr>
      <vt:lpstr>KOSZTY ZWIĄZANE Z REFORMĄ</vt:lpstr>
      <vt:lpstr>BUDŻET /ODPRAWY</vt:lpstr>
      <vt:lpstr>BUDŻET /KOSZTY ADMINISTRACYJNE</vt:lpstr>
      <vt:lpstr>BUDŻET/KOSZT UTWORZENIA PRACOWNI PRZEDMIOTOWYCH </vt:lpstr>
      <vt:lpstr>Planowane działania i harmonogram </vt:lpstr>
      <vt:lpstr>ZESPÓŁ  DS. WDROŻENIA REFORMY OŚWIATY</vt:lpstr>
      <vt:lpstr>STRUKTURA ZESPOŁU  DS. WDROŻENIA REFORMY OŚWIATY</vt:lpstr>
      <vt:lpstr>Zatrudnienie pracowników spoza Urzędu Miasta Szczecin do wykonania zadań Zespołu:</vt:lpstr>
      <vt:lpstr>Uruchamiamy serwis elektroniczny  dla dyrektorów szkół  </vt:lpstr>
      <vt:lpstr>Slajd 28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eksiag</dc:creator>
  <cp:lastModifiedBy>Wójek Fester</cp:lastModifiedBy>
  <cp:revision>155</cp:revision>
  <cp:lastPrinted>2016-07-01T14:34:52Z</cp:lastPrinted>
  <dcterms:created xsi:type="dcterms:W3CDTF">2016-06-29T11:24:48Z</dcterms:created>
  <dcterms:modified xsi:type="dcterms:W3CDTF">2016-07-10T16:18:28Z</dcterms:modified>
</cp:coreProperties>
</file>